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2" r:id="rId4"/>
  </p:sldMasterIdLst>
  <p:notesMasterIdLst>
    <p:notesMasterId r:id="rId15"/>
  </p:notesMasterIdLst>
  <p:handoutMasterIdLst>
    <p:handoutMasterId r:id="rId16"/>
  </p:handoutMasterIdLst>
  <p:sldIdLst>
    <p:sldId id="324" r:id="rId5"/>
    <p:sldId id="302" r:id="rId6"/>
    <p:sldId id="315" r:id="rId7"/>
    <p:sldId id="294" r:id="rId8"/>
    <p:sldId id="328" r:id="rId9"/>
    <p:sldId id="329" r:id="rId10"/>
    <p:sldId id="330" r:id="rId11"/>
    <p:sldId id="295" r:id="rId12"/>
    <p:sldId id="331" r:id="rId13"/>
    <p:sldId id="332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5033" autoAdjust="0"/>
  </p:normalViewPr>
  <p:slideViewPr>
    <p:cSldViewPr snapToGrid="0">
      <p:cViewPr varScale="1">
        <p:scale>
          <a:sx n="114" d="100"/>
          <a:sy n="114" d="100"/>
        </p:scale>
        <p:origin x="360" y="102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96" d="100"/>
          <a:sy n="96" d="100"/>
        </p:scale>
        <p:origin x="289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725A15-8D86-497D-8EAD-2EB1176C54F6}" type="datetime1">
              <a:rPr lang="es-ES" smtClean="0"/>
              <a:t>01/12/2023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58D509-07EE-4A09-900B-403023880868}" type="datetime1">
              <a:rPr lang="es-ES" smtClean="0"/>
              <a:pPr/>
              <a:t>01/12/2023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2283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30547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0730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1592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5D53FF-1271-9BD3-F8BC-577050FA0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300D477-E907-8E80-6C25-BDA146B92C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FA1C248-713B-56D2-4639-6D292397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314B28-3EBE-AB13-660D-69F0DEF68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C60703-A1D0-DD9A-A044-BD132DDB3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43203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C48B97-B9E2-0F91-4462-32A05596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B960095-5426-E5F1-749C-4E3C8332B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CB271C-9686-E356-8CBC-34CA39222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4273D8F-F90E-09CE-7F54-56D6595F9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431BFE-10EA-8D76-2A2D-C877FEBB3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19311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2FB8DB9-6F12-A75F-135F-A09667C64F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482647-4F0D-CA68-8D88-5CA22E0588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BEEC87-DAAB-7045-5761-D4D422C69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C8E1C65-9BD8-9816-CF54-1116C03EB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725595-DE67-88A5-92C7-6BBAE83DF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36486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seño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ción de imagen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Hexágono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0" name="Hexágono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editar el patrón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28" name="Marcador de texto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rtlCol="0"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337859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accent5"/>
              </a:solidFill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accent5"/>
              </a:solidFill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accent5"/>
              </a:solidFill>
            </a:endParaRPr>
          </a:p>
        </p:txBody>
      </p:sp>
      <p:sp>
        <p:nvSpPr>
          <p:cNvPr id="23" name="Marcador de posición de imagen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texto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editar el patrón</a:t>
            </a:r>
          </a:p>
        </p:txBody>
      </p:sp>
    </p:spTree>
    <p:extLst>
      <p:ext uri="{BB962C8B-B14F-4D97-AF65-F5344CB8AC3E}">
        <p14:creationId xmlns:p14="http://schemas.microsoft.com/office/powerpoint/2010/main" val="741886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editar el patrón</a:t>
            </a:r>
          </a:p>
        </p:txBody>
      </p:sp>
    </p:spTree>
    <p:extLst>
      <p:ext uri="{BB962C8B-B14F-4D97-AF65-F5344CB8AC3E}">
        <p14:creationId xmlns:p14="http://schemas.microsoft.com/office/powerpoint/2010/main" val="3996818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41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áfico y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rtlCol="0"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974645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</p:txBody>
      </p:sp>
      <p:sp>
        <p:nvSpPr>
          <p:cNvPr id="15" name="Hexágono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7" name="Hexágono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9" name="Marcador de posición de imagen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 rtlCol="0"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5B16BE-B655-A211-5B55-452FDB4D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EE2FAB-ACE3-2B76-EEBF-99E26EFAC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A364B7-DDE4-09AF-989D-1D2F5F4F9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23AAC1-FB1A-CFC3-BCB3-5BFF69F5D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A36345-98E8-DE70-1FAF-42C7045EC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41163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1D69A8-0505-E094-6B8C-3D9D72324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3A37C74-6DF9-CF5F-BC19-2C45C62BD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60528B-8CED-ED45-418B-9C7F2D59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0CF81F-9D6C-3101-A68C-D49839FD1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A1763E-B5F1-DF00-D29D-7506E9CA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7223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4B9D8A-4CA4-3E39-91AC-9461F65A3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A0EB7F-4C93-7F68-3E96-C244093D88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D7BD3A4-CBF9-DFD2-978E-2985BEE5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1453BC5-33A3-24DB-DA5C-719BF800C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D4903E-EFC7-A412-EE51-D0FB40CD6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63C514A-9670-FE88-2F7D-BBD6CDEED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54729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4C52E8-B7DD-1ABB-68E4-365B1721A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C0E7B11-5F38-0B52-5B3B-68A4D210C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4B9FD39-EA75-4992-24AD-4ABB2047D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415B046-991F-C11E-47C0-F0C31D951D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27FFA16-56BB-E1A4-840C-8F5EB63E2F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FA92D43-FDC5-0015-5DC9-3FAA406CA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6BA2871-7CDF-3E44-A84B-69AF09B4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4507DFD-3FFC-6607-AFB6-78F9CB218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8025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F00B9-DE60-2A44-68F3-92E1F3939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328F483-6D24-313C-7915-9E8274D5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A9FD222-0C5D-2AD0-955B-7ED33AF14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14E1900-E398-6D92-EFED-C278676F4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21170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1D7B7E5-32F8-EDC5-D579-9BC02D5A5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FF0C78C-9C9E-0D6A-B168-59151DE1C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8D8A661-4D63-EFC8-765F-C46A7C793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5527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59095D-2F86-65C1-E405-1DADA1DBB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C184C1-7DFD-5167-949B-41C82D72D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8AA49BC-A6AC-B482-0CC1-56B501E0D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A452E2-5B60-A95A-2C5A-E77A8F37C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62E1E5-D7C8-9FE2-2293-A3A3AE9C8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9B9C7E5-7B0F-C971-5211-2AF4B5BDF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909979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00AB3-D977-7BA1-086A-CDBEA91FF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C4C6F23-BFBA-59B8-7E71-C45BFAB5B9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720FAB8-8C91-D157-88AD-0CC6EF6A4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EA4A1E0-3DE9-4822-685A-24E674EEC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12/1/2023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F0BC2B5-12F0-E3C3-D924-B99550810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A1A1C1C-3CE9-6769-E9E4-5DCCDA927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70040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92D9AA7-1406-F28F-D14F-44E5DBAB9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5278D0-C34B-2500-0569-558050E9F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B6617E-1691-6989-34C5-50FA75DB83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12/1/2023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65283E-72B2-7A3A-B020-A42EA3721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90EE6D-6DD4-F5EB-41C6-F9FDDF60E5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369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677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12" descr="Edificio azul de cristal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5000" y="1913646"/>
            <a:ext cx="3924935" cy="2698625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s-ES" dirty="0">
                <a:latin typeface="Rockwell" panose="02060603020205020403" pitchFamily="18" charset="0"/>
              </a:rPr>
              <a:t>Proyecto predicción precio acciones</a:t>
            </a: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1" y="903483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1" name="Hexágono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" name="Hexágono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DA549EC-EFAD-1E23-4E87-8BB59D0945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345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FDA1505-5A97-D070-DE46-8A702A8A4DFE}"/>
              </a:ext>
            </a:extLst>
          </p:cNvPr>
          <p:cNvSpPr txBox="1"/>
          <p:nvPr/>
        </p:nvSpPr>
        <p:spPr>
          <a:xfrm>
            <a:off x="8675767" y="5364100"/>
            <a:ext cx="2762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latin typeface="Rockwell" panose="02060603020205020403" pitchFamily="18" charset="0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1056141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arcador de posición de imagen 10" descr="primer plano de un edificio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351" r="15351"/>
          <a:stretch>
            <a:fillRect/>
          </a:stretch>
        </p:blipFill>
        <p:spPr/>
      </p:pic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440625"/>
            <a:ext cx="4275138" cy="3262591"/>
          </a:xfrm>
        </p:spPr>
        <p:txBody>
          <a:bodyPr rtlCol="0"/>
          <a:lstStyle/>
          <a:p>
            <a:pPr rtl="0"/>
            <a:r>
              <a:rPr lang="es-ES" dirty="0"/>
              <a:t>Introducción</a:t>
            </a:r>
          </a:p>
          <a:p>
            <a:pPr rtl="0"/>
            <a:r>
              <a:rPr lang="es-ES" dirty="0"/>
              <a:t>Problema a resolver</a:t>
            </a:r>
          </a:p>
          <a:p>
            <a:pPr rtl="0"/>
            <a:r>
              <a:rPr lang="es-ES" dirty="0"/>
              <a:t>Interés compuesto</a:t>
            </a:r>
          </a:p>
          <a:p>
            <a:pPr rtl="0"/>
            <a:r>
              <a:rPr lang="es-ES" dirty="0"/>
              <a:t>Soluciones del modelo ML</a:t>
            </a:r>
          </a:p>
          <a:p>
            <a:pPr rtl="0"/>
            <a:r>
              <a:rPr lang="es-ES" dirty="0"/>
              <a:t>Conclusiones</a:t>
            </a:r>
          </a:p>
          <a:p>
            <a:pPr rtl="0"/>
            <a:endParaRPr lang="es-ES" dirty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>
                <a:latin typeface="Rockwell" panose="02060603020205020403" pitchFamily="18" charset="0"/>
              </a:rPr>
              <a:t>Índice</a:t>
            </a:r>
          </a:p>
        </p:txBody>
      </p:sp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3297237"/>
            <a:ext cx="4275138" cy="3560763"/>
          </a:xfrm>
        </p:spPr>
        <p:txBody>
          <a:bodyPr rtlCol="0"/>
          <a:lstStyle/>
          <a:p>
            <a:pPr marL="0" indent="0" rtl="0">
              <a:buNone/>
            </a:pPr>
            <a:r>
              <a:rPr lang="es-ES" dirty="0">
                <a:latin typeface="Rockwell" panose="02060603020205020403" pitchFamily="18" charset="0"/>
              </a:rPr>
              <a:t>Vamos a tratar de dar respuesta a un posible problema futuro de falta de pago de las pensiones.</a:t>
            </a:r>
          </a:p>
          <a:p>
            <a:pPr marL="0" indent="0" rtl="0">
              <a:buNone/>
            </a:pPr>
            <a:endParaRPr lang="es-ES" dirty="0">
              <a:latin typeface="Rockwell" panose="02060603020205020403" pitchFamily="18" charset="0"/>
            </a:endParaRPr>
          </a:p>
          <a:p>
            <a:pPr marL="0" indent="0" rtl="0">
              <a:buNone/>
            </a:pPr>
            <a:r>
              <a:rPr lang="es-ES" dirty="0">
                <a:latin typeface="Rockwell" panose="02060603020205020403" pitchFamily="18" charset="0"/>
              </a:rPr>
              <a:t>Vamos a apoyarnos en el interés compuesto</a:t>
            </a:r>
            <a:br>
              <a:rPr lang="es-ES" dirty="0"/>
            </a:br>
            <a:br>
              <a:rPr lang="es-ES" dirty="0"/>
            </a:br>
            <a:endParaRPr lang="es-ES" dirty="0"/>
          </a:p>
          <a:p>
            <a:pPr marL="0" indent="0" rtl="0">
              <a:buNone/>
            </a:pPr>
            <a:endParaRPr lang="es-ES" dirty="0"/>
          </a:p>
        </p:txBody>
      </p:sp>
      <p:pic>
        <p:nvPicPr>
          <p:cNvPr id="4" name="Marcador de posición de imagen 3" descr="primer plano de un edificio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544" r="22544"/>
          <a:stretch>
            <a:fillRect/>
          </a:stretch>
        </p:blipFill>
        <p:spPr/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>
                <a:latin typeface="Rockwell" panose="02060603020205020403" pitchFamily="18" charset="0"/>
              </a:rPr>
              <a:t>Introducción</a:t>
            </a:r>
          </a:p>
        </p:txBody>
      </p:sp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3EEDAF89-0ECD-416A-93E5-A300FF0B9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1" y="358219"/>
            <a:ext cx="5659224" cy="14571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200" kern="1200" dirty="0" err="1">
                <a:solidFill>
                  <a:schemeClr val="tx2"/>
                </a:solidFill>
                <a:latin typeface="Rockwell" panose="02060603020205020403" pitchFamily="18" charset="0"/>
              </a:rPr>
              <a:t>Problema</a:t>
            </a:r>
            <a:r>
              <a:rPr lang="en-US" sz="4200" kern="1200" dirty="0">
                <a:solidFill>
                  <a:schemeClr val="tx2"/>
                </a:solidFill>
                <a:latin typeface="Rockwell" panose="02060603020205020403" pitchFamily="18" charset="0"/>
              </a:rPr>
              <a:t> a resolver</a:t>
            </a:r>
          </a:p>
        </p:txBody>
      </p:sp>
      <p:pic>
        <p:nvPicPr>
          <p:cNvPr id="12" name="Graphic 11" descr="Head with Gears">
            <a:extLst>
              <a:ext uri="{FF2B5EF4-FFF2-40B4-BE49-F238E27FC236}">
                <a16:creationId xmlns:a16="http://schemas.microsoft.com/office/drawing/2014/main" id="{4ADB829C-98D8-5A20-A0A4-810A384E1E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7628C7B0-0FB3-322C-B9BE-E3BE5F6A2296}"/>
              </a:ext>
            </a:extLst>
          </p:cNvPr>
          <p:cNvSpPr txBox="1"/>
          <p:nvPr/>
        </p:nvSpPr>
        <p:spPr>
          <a:xfrm>
            <a:off x="7291000" y="2201214"/>
            <a:ext cx="30610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Rockwell" panose="02060603020205020403" pitchFamily="18" charset="0"/>
              </a:rPr>
              <a:t>Como conseguir la rentabilidad anual necesaria para no depender de la pensión jubilación</a:t>
            </a:r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831E8C7A-EBB5-C542-FF78-6C9E37551B3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17C108B-5D33-B653-586F-62453BCD1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2BAD965-67A2-716B-5C74-479EAEE12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52223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F0E73BD-BF54-F9A8-E51D-15C247703DDC}"/>
              </a:ext>
            </a:extLst>
          </p:cNvPr>
          <p:cNvSpPr txBox="1"/>
          <p:nvPr/>
        </p:nvSpPr>
        <p:spPr>
          <a:xfrm>
            <a:off x="4488098" y="113585"/>
            <a:ext cx="2676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latin typeface="Rockwell" panose="02060603020205020403" pitchFamily="18" charset="0"/>
              </a:rPr>
              <a:t>Interés      compuesto</a:t>
            </a:r>
          </a:p>
        </p:txBody>
      </p:sp>
    </p:spTree>
    <p:extLst>
      <p:ext uri="{BB962C8B-B14F-4D97-AF65-F5344CB8AC3E}">
        <p14:creationId xmlns:p14="http://schemas.microsoft.com/office/powerpoint/2010/main" val="4013429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52C86CA6-07DB-9F7C-BC89-3AFF4938DCE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E976A54-EC2D-4A7C-C665-FFAB7FDC8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25631819-9702-C79B-2BC8-3927807BD4B3}"/>
              </a:ext>
            </a:extLst>
          </p:cNvPr>
          <p:cNvSpPr txBox="1"/>
          <p:nvPr/>
        </p:nvSpPr>
        <p:spPr>
          <a:xfrm>
            <a:off x="4865615" y="192947"/>
            <a:ext cx="2768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b="1">
                <a:latin typeface="Rockwell" panose="02060603020205020403" pitchFamily="18" charset="0"/>
              </a:rPr>
              <a:t>Interés      compuesto</a:t>
            </a:r>
            <a:endParaRPr lang="es-ES" sz="1800" b="1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104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Las grandes lecciones de Warren Buffett, el oráculo de Omaha - IEB">
            <a:extLst>
              <a:ext uri="{FF2B5EF4-FFF2-40B4-BE49-F238E27FC236}">
                <a16:creationId xmlns:a16="http://schemas.microsoft.com/office/drawing/2014/main" id="{F127E8D9-2F57-C413-F538-B64901044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602" y="1034355"/>
            <a:ext cx="5068031" cy="2394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ntabilidad histórica de Warren Buffet (BERKSHIRE HATHAWAY) frente al S">
            <a:extLst>
              <a:ext uri="{FF2B5EF4-FFF2-40B4-BE49-F238E27FC236}">
                <a16:creationId xmlns:a16="http://schemas.microsoft.com/office/drawing/2014/main" id="{EE07FBBD-4268-A68B-CA3F-38065F95A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0182" y="-63590"/>
            <a:ext cx="3281216" cy="707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45ACC56-0228-9783-854B-629EAB476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734" y="3429000"/>
            <a:ext cx="5666696" cy="3019093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A32CD040-551E-2FC4-E04A-52E5447643E8}"/>
              </a:ext>
            </a:extLst>
          </p:cNvPr>
          <p:cNvSpPr txBox="1"/>
          <p:nvPr/>
        </p:nvSpPr>
        <p:spPr>
          <a:xfrm>
            <a:off x="3116421" y="225241"/>
            <a:ext cx="3050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b="1" dirty="0">
                <a:latin typeface="Rockwell" panose="02060603020205020403" pitchFamily="18" charset="0"/>
              </a:rPr>
              <a:t>Interés  compuesto</a:t>
            </a:r>
          </a:p>
        </p:txBody>
      </p:sp>
    </p:spTree>
    <p:extLst>
      <p:ext uri="{BB962C8B-B14F-4D97-AF65-F5344CB8AC3E}">
        <p14:creationId xmlns:p14="http://schemas.microsoft.com/office/powerpoint/2010/main" val="1341874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309" y="305062"/>
            <a:ext cx="10515600" cy="700115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/>
              <a:t>Soluciones y resultados del modelo ML.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F90A111-3CEA-38A0-2E45-3DECCFF4E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5" y="1605186"/>
            <a:ext cx="7753941" cy="456550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2A204DA-91EB-1ADF-9959-83F5097475B0}"/>
              </a:ext>
            </a:extLst>
          </p:cNvPr>
          <p:cNvSpPr txBox="1"/>
          <p:nvPr/>
        </p:nvSpPr>
        <p:spPr>
          <a:xfrm>
            <a:off x="8089818" y="2911942"/>
            <a:ext cx="36253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Nuestro </a:t>
            </a:r>
            <a:r>
              <a:rPr lang="es-ES" dirty="0" err="1"/>
              <a:t>dataset</a:t>
            </a:r>
            <a:r>
              <a:rPr lang="es-ES" dirty="0"/>
              <a:t> tenía un conjunto de datos de la evolución de los precios durante 7 años, al reservar el 0,2 para evaluarlo nos quedaba una muestra de aproximadamente 17 meses.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D92F8E8-3A15-8592-5C84-D9A6BCAB9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5606" y="1444931"/>
            <a:ext cx="1593817" cy="897182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2854E71-70F4-625F-C68A-BF039B2EEE5F}"/>
              </a:ext>
            </a:extLst>
          </p:cNvPr>
          <p:cNvSpPr txBox="1"/>
          <p:nvPr/>
        </p:nvSpPr>
        <p:spPr>
          <a:xfrm>
            <a:off x="8286161" y="4666268"/>
            <a:ext cx="30354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 esos 17 meses el modelo ha obtenido:</a:t>
            </a:r>
          </a:p>
          <a:p>
            <a:r>
              <a:rPr lang="es-ES" dirty="0"/>
              <a:t>85% rentabilidad acumulada</a:t>
            </a:r>
          </a:p>
          <a:p>
            <a:r>
              <a:rPr lang="es-ES" dirty="0"/>
              <a:t>60% rentabilidad anual</a:t>
            </a:r>
          </a:p>
          <a:p>
            <a:r>
              <a:rPr lang="es-ES" dirty="0"/>
              <a:t>5% rentabilidad mensual</a:t>
            </a:r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6A99106B-C15F-B181-F278-42DDEDCB5A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61" r="1" b="28847"/>
          <a:stretch/>
        </p:blipFill>
        <p:spPr>
          <a:xfrm>
            <a:off x="626590" y="317578"/>
            <a:ext cx="10851111" cy="3508437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ítulo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Conclusiones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C854FE4-FB9C-BDEC-65FB-724EFAD307A5}"/>
              </a:ext>
            </a:extLst>
          </p:cNvPr>
          <p:cNvSpPr txBox="1"/>
          <p:nvPr/>
        </p:nvSpPr>
        <p:spPr>
          <a:xfrm>
            <a:off x="5486080" y="4018143"/>
            <a:ext cx="5674105" cy="212959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El modelo ha alcanzado la rentabilidad requerida por el problema en el periodo analizado, lo cual es una buena señal y un punto partida pero ninguna garantia de que en el futuro vaya a alcanzar las mismas tasas.</a:t>
            </a:r>
          </a:p>
        </p:txBody>
      </p:sp>
    </p:spTree>
    <p:extLst>
      <p:ext uri="{BB962C8B-B14F-4D97-AF65-F5344CB8AC3E}">
        <p14:creationId xmlns:p14="http://schemas.microsoft.com/office/powerpoint/2010/main" val="9597777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</TotalTime>
  <Words>169</Words>
  <Application>Microsoft Office PowerPoint</Application>
  <PresentationFormat>Panorámica</PresentationFormat>
  <Paragraphs>25</Paragraphs>
  <Slides>10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Rockwell</vt:lpstr>
      <vt:lpstr>Wingdings</vt:lpstr>
      <vt:lpstr>Tema de Office</vt:lpstr>
      <vt:lpstr>Proyecto predicción precio acciones</vt:lpstr>
      <vt:lpstr>Índice</vt:lpstr>
      <vt:lpstr>Introducción</vt:lpstr>
      <vt:lpstr>Problema a resolver</vt:lpstr>
      <vt:lpstr>Presentación de PowerPoint</vt:lpstr>
      <vt:lpstr>Presentación de PowerPoint</vt:lpstr>
      <vt:lpstr>Presentación de PowerPoint</vt:lpstr>
      <vt:lpstr>Soluciones y resultados del modelo ML.</vt:lpstr>
      <vt:lpstr>Conclusiones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predicción precio acciones</dc:title>
  <dc:creator>GUILLERMO JOAQUIN PEREDA PEREZ</dc:creator>
  <cp:lastModifiedBy>GUILLERMO JOAQUIN PEREDA PEREZ</cp:lastModifiedBy>
  <cp:revision>2</cp:revision>
  <dcterms:created xsi:type="dcterms:W3CDTF">2023-12-01T03:16:10Z</dcterms:created>
  <dcterms:modified xsi:type="dcterms:W3CDTF">2023-12-01T04:47:34Z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